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54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467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883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3142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836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3456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0058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16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2169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746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942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410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964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542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55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703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434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859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977D151-CABD-4EA2-8197-1A51BE172E12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EBF542B-52ED-4CD2-AFB1-406C0337E1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053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</a:t>
            </a:r>
            <a:b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(Software Requirement)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41154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solidFill>
                  <a:srgbClr val="EBEBEB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ความต้องการที่เป็นหน้าที่หลัก (</a:t>
            </a:r>
            <a:r>
              <a:rPr lang="en-US" sz="4000" b="1" dirty="0">
                <a:solidFill>
                  <a:srgbClr val="EBEBEB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Requirement)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36303" cy="3416300"/>
          </a:xfrm>
        </p:spPr>
        <p:txBody>
          <a:bodyPr>
            <a:no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เป็นการบ่ง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บอกว่าระบบ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ควรทำอะไร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ขึ้นอยู่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ชนิดของซอฟต์แวร์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ที่กำลัง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พัฒนา, ผู้ใช้เป้าหมาย, และวิธีการที่องค์กรใช้ในการเขียนเอกสารความต้องการนั้น</a:t>
            </a: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user requirements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ต้องการที่เป็นหน้าที่หลัก จะเขียนในรูปแบบที่ค่อนข้างเป็นนามธรรม</a:t>
            </a: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system requirements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ต้องการที่เป็นหน้าที่หลัก จะเขียนฟังก์ชันโดยรายละเอียด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ข้อมูลนำเข้า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มีอะไรบ้าง ข้อมูลออกมีอะไรบ้าง สิ่งที่คาดว่าจะได้รับ และอื่นๆ</a:t>
            </a:r>
          </a:p>
        </p:txBody>
      </p:sp>
    </p:spTree>
    <p:extLst>
      <p:ext uri="{BB962C8B-B14F-4D97-AF65-F5344CB8AC3E}">
        <p14:creationId xmlns:p14="http://schemas.microsoft.com/office/powerpoint/2010/main" val="1589362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ตัวอย่าง: ระบบห้องสมุดมหาวิทยาลัย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06186" y="2367643"/>
            <a:ext cx="11185071" cy="4490357"/>
          </a:xfrm>
        </p:spPr>
        <p:txBody>
          <a:bodyPr>
            <a:normAutofit lnSpcReduction="10000"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ระบบห้องสมุดมหาวิทยาลัย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interface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เดียว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เชื่อมต่อไป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ยังหลายฐานข้อมูลที่รวบรวมบทความต่างๆ ไว้ ผู้ใช้สามารถดาวน์โหลดบทความที่ตีพิมพ์ในนิตยสาร หนังสือพิมพ์ และวารสาร ได้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นักเรียน และคณะ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เพื่อสั่งหนังสือและเอกสารจากห้องสมุด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</a:t>
            </a:r>
          </a:p>
          <a:p>
            <a:pPr marL="0" indent="0">
              <a:buNone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ความต้องการที่เป็นหน้าที่หลัก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Requirements for a university library system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จะสามารถค้นหาข้อมูลหนังสือหรือเอกสารได้จากทั้งฐานข้อมูล หรือจากส่วนย่อยของฐานข้อมูล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ควรมีส่วนมุมมองที่เหมาะสม ที่ให้ผู้ใช้ อ่านหรือตรวจดูเอกสารที่ค้นหาได้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ทุกๆ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การสั่งหนังสือหรือเอกสารจากห้องสมุดอื่น ควรมีการระบุหมายเลขการสั่ง (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order_id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เพื่อให้ผู้ใช้สามารถ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ทาสำเนา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เก็บไว้ในส่วนเก็บเอกสารถาวรได้</a:t>
            </a:r>
          </a:p>
        </p:txBody>
      </p:sp>
    </p:spTree>
    <p:extLst>
      <p:ext uri="{BB962C8B-B14F-4D97-AF65-F5344CB8AC3E}">
        <p14:creationId xmlns:p14="http://schemas.microsoft.com/office/powerpoint/2010/main" val="3931256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9834175" cy="706964"/>
          </a:xfrm>
        </p:spPr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57561" y="2603500"/>
            <a:ext cx="11173522" cy="4254500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เป็นความต้องการที่ไม่เกี่ยวข้องโดยตรงกับฟังก์ชันหลักของระบบ แต่เกี่ยวข้องทางอ้อมในลักษณะที่เป็นเงื่อนไขการ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 หรือข้อจำกัด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บริการ หรือ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</a:p>
          <a:p>
            <a:pPr marL="0">
              <a:spcBef>
                <a:spcPts val="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มัก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เกี่ยวข้องกับคุณสมบัติที่เกิดขึ้นในระบบ เช่น ความน่าเชื่อถือ, เวลาในการตอบสนอง, เนื้อที่จัดเก็บข้อมูล</a:t>
            </a:r>
          </a:p>
          <a:p>
            <a:pPr marL="0">
              <a:spcBef>
                <a:spcPts val="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นอกจากนี้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มักใช้บอกถึง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ข้อจำกัด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ของระบบ ได้แก่ ข้อจำกัดด้าน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เวลา,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ข้อจำกัดด้าน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กระบวนการ, มาตรฐาน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พัฒนา,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ความสามารถของอุปกรณ์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I/O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วิธีการนำเสนอ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ข้อมูลในส่วน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user interface</a:t>
            </a:r>
          </a:p>
          <a:p>
            <a:pPr marL="0">
              <a:spcBef>
                <a:spcPts val="0"/>
              </a:spcBef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ต้องการนี้อาจรวมถึง ประสิทธิภาพ, ความปลอดภัย, ความสามารถในการทางาน, และคุณสมบัติอื่นๆ ที่เกิดขึ้นมาของระบบ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62787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Requirement)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90654" y="2603500"/>
            <a:ext cx="11128917" cy="3416300"/>
          </a:xfrm>
        </p:spPr>
        <p:txBody>
          <a:bodyPr>
            <a:normAutofit/>
          </a:bodyPr>
          <a:lstStyle/>
          <a:p>
            <a:pPr lvl="0">
              <a:buClr>
                <a:srgbClr val="B31166"/>
              </a:buClr>
            </a:pPr>
            <a:r>
              <a:rPr lang="th-TH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ความต้องการที่ไม่ใช่หน้าที่หลักของระบบ อาจมาจากความต้องการของผู้ใช้หลาย ๆ ด้านที่ไม่เกี่ยวข้องกับซอฟต์แวร์เพียงอย่างเดียว </a:t>
            </a:r>
            <a:r>
              <a:rPr lang="th-TH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ดังนี้</a:t>
            </a:r>
          </a:p>
          <a:p>
            <a:pPr marL="971550" lvl="1" indent="-514350">
              <a:buClr>
                <a:srgbClr val="B31166"/>
              </a:buClr>
              <a:buFont typeface="+mj-lt"/>
              <a:buAutoNum type="arabicPeriod"/>
            </a:pPr>
            <a:r>
              <a:rPr lang="th-TH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ต้องการด้านผลิตภัณฑ์ (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 Requirement) </a:t>
            </a:r>
            <a:endParaRPr lang="th-TH" sz="3200" dirty="0" smtClean="0">
              <a:solidFill>
                <a:prstClr val="black">
                  <a:lumMod val="75000"/>
                  <a:lumOff val="2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71550" lvl="1" indent="-514350">
              <a:buClr>
                <a:srgbClr val="B31166"/>
              </a:buClr>
              <a:buFont typeface="+mj-lt"/>
              <a:buAutoNum type="arabicPeriod"/>
            </a:pPr>
            <a:r>
              <a:rPr lang="th-TH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ต้องการขององค์กร (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Organizational Requirement) </a:t>
            </a:r>
            <a:endParaRPr lang="th-TH" sz="3200" dirty="0" smtClean="0">
              <a:solidFill>
                <a:prstClr val="black">
                  <a:lumMod val="75000"/>
                  <a:lumOff val="2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71550" lvl="1" indent="-514350">
              <a:buClr>
                <a:srgbClr val="B31166"/>
              </a:buClr>
              <a:buFont typeface="+mj-lt"/>
              <a:buAutoNum type="arabicPeriod"/>
            </a:pPr>
            <a:r>
              <a:rPr lang="th-TH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ความต้องการจากปัจจัยภายนอก (</a:t>
            </a:r>
            <a:r>
              <a:rPr lang="en-US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External Requirement) </a:t>
            </a:r>
            <a:endParaRPr lang="th-TH" sz="3200" dirty="0">
              <a:solidFill>
                <a:prstClr val="black">
                  <a:lumMod val="75000"/>
                  <a:lumOff val="2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000" dirty="0"/>
          </a:p>
        </p:txBody>
      </p:sp>
      <p:sp>
        <p:nvSpPr>
          <p:cNvPr id="4" name="ลูกศรขวาท้ายขีด 3"/>
          <p:cNvSpPr/>
          <p:nvPr/>
        </p:nvSpPr>
        <p:spPr>
          <a:xfrm>
            <a:off x="9916367" y="6019800"/>
            <a:ext cx="1089090" cy="54428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2152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ความต้องการด้านผลิตภัณฑ์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Product Requirement) 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06186" y="2603500"/>
            <a:ext cx="11185071" cy="4254500"/>
          </a:xfrm>
        </p:spPr>
        <p:txBody>
          <a:bodyPr>
            <a:no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เป็นการระบุพฤติกรรมของ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ผลิตภัณฑ์ แบ่ง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ออกเป็น 3 ส่วน ได้แก่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ความต้องการด้านประสิทธิภาพของผลิตภัณฑ์ (</a:t>
            </a:r>
            <a:r>
              <a:rPr lang="en-US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Performance Requirement) :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ระบบประมวลผลได้เร็วแค่ไหน, หน่วยความจาที่ต้องการมีมากเท่าใด</a:t>
            </a:r>
            <a:endParaRPr lang="en-US" sz="3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ความต้องการด้านความน่าเชื่อถือ (</a:t>
            </a:r>
            <a:r>
              <a:rPr lang="en-US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Reliability Requirement) :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ระดับความล้มเหลวที่สามารถยอมรับได้</a:t>
            </a:r>
            <a:endParaRPr lang="en-US" sz="3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ต้องการด้านการทำงานข้ามแพลตฟอร์มได้ (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Portability Requirement)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และใช้งานง่าย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Usability Requirement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 :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28254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ความต้องการขององค์กร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Organizational Requirement) 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เป็นความต้องการที่มาจากนโยบายและระเบียบปฏิบัติของ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ลูกค้าและ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ผู้พัฒนา โดยกำหนดข้อตกลงระหว่างองค์กร ไว้เพื่อเป็นแนวทางในการพัฒนาที่ตรงตามความต้องการของ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ทั้ง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สองฝ่าย </a:t>
            </a:r>
          </a:p>
        </p:txBody>
      </p:sp>
    </p:spTree>
    <p:extLst>
      <p:ext uri="{BB962C8B-B14F-4D97-AF65-F5344CB8AC3E}">
        <p14:creationId xmlns:p14="http://schemas.microsoft.com/office/powerpoint/2010/main" val="127091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ความต้องการจากปัจจัยภายนอก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External Requirement) 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เป็นความต้องการที่เกิดจากปัจจัยภายนอก ซึ่งส่งผลต่อซอฟต์แวร์และกระบวนการพัฒนา แบ่งเป็น 3 ส่วน ดังนี้ </a:t>
            </a:r>
          </a:p>
          <a:p>
            <a:pPr lvl="1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ต้องการการทำงานร่วมกัน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Interoperability Requirement)</a:t>
            </a:r>
          </a:p>
          <a:p>
            <a:pPr lvl="1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ต้องการในทางกฎหมาย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Legislative Requirement) </a:t>
            </a:r>
          </a:p>
          <a:p>
            <a:pPr lvl="1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ต้องการในด้านหลักจริยธรรม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Ethical Requirement)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4684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Requirement) 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6629" y="2319291"/>
            <a:ext cx="7499738" cy="448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1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Requirement)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ตัวอย่าง: ระบบห้องสมุดมหาวิทยาลัย </a:t>
            </a:r>
            <a:b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24543" y="2253342"/>
            <a:ext cx="11299371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ต้องการที่ไม่เป็นเชิงฟังก์ชัน (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Requirements</a:t>
            </a:r>
            <a:r>
              <a:rPr lang="en-US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ความต้องการด้านผลิตภัณฑ์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8.1 ส่วนติดต่อผู้ใช้ของระบบ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LIBSYS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ควรเขียนในรูปแบบ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HTML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แบบง่ายๆ โดยไม่</a:t>
            </a:r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ต้องทำเป็น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เฟรม หรือเป็นแบบ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Java applets</a:t>
            </a:r>
          </a:p>
          <a:p>
            <a:pPr lvl="1">
              <a:spcBef>
                <a:spcPts val="0"/>
              </a:spcBef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ความต้องการด้านองค์กร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9.3.2 กระบวนการพัฒนาระบบและเอกสารที่จะส่งมอบ ควรมีความสอดคล้องกับ กระบวนการและเอกสารการส่ง</a:t>
            </a:r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มอบที่กำหนด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ไว้ในมาตรฐานของ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XYZCo-SP-STAN-95.</a:t>
            </a:r>
          </a:p>
          <a:p>
            <a:pPr lvl="1">
              <a:spcBef>
                <a:spcPts val="0"/>
              </a:spcBef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ความต้องการด้านปัจจัยภายนอก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10.6 ระบบไม่ควรเปิดเผยข้อมูลส่วนตัวของผู้ใช้ระบบให้เจ้าหน้าที่ห้องสมุดทราบ ยกเว้นจะเป็นชื่อและหมายเลขอ้างอิงในห้องสมุด</a:t>
            </a:r>
          </a:p>
        </p:txBody>
      </p:sp>
    </p:spTree>
    <p:extLst>
      <p:ext uri="{BB962C8B-B14F-4D97-AF65-F5344CB8AC3E}">
        <p14:creationId xmlns:p14="http://schemas.microsoft.com/office/powerpoint/2010/main" val="2822192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ความต้องการทางด้านงานธุรกิจ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Domain Requirement) 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269671"/>
            <a:ext cx="11234057" cy="4588329"/>
          </a:xfrm>
        </p:spPr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เป็นความต้องการที่มาจากงานธุรกิจของระบบ และความต้องการเหล่านี้สะท้อนถึงคุณลักษณะและ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ข้อจำกัด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ต่างๆ ของธุรกิจ ซึ่งความต้องการประเภทนี้เป็นได้ทั้ง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เป็นความต้องการที่ได้มาจาก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application domain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ของระบบมากกว่าที่จะได้มาจากความต้องการเฉพาะของผู้ใช้ระบบ</a:t>
            </a: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โดยทั่วไป ประกอบด้วย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ศัพท์เฉพาะทางของโดเมน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 ๆ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หรือการอ้างอิงไปยัง แนวคิดของโดเมน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 ๆ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มัน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อาจเป็น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requirements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แบบใหม่, เป็นเงื่อนไขที่มีใน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requirements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หรือเป็น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คำนวณ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ตามโดเมน</a:t>
            </a:r>
          </a:p>
        </p:txBody>
      </p:sp>
    </p:spTree>
    <p:extLst>
      <p:ext uri="{BB962C8B-B14F-4D97-AF65-F5344CB8AC3E}">
        <p14:creationId xmlns:p14="http://schemas.microsoft.com/office/powerpoint/2010/main" val="206014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อธิบายถึงความ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ต้องการด้าน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อธิบายถึงระดับของ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ความต้องการด้านซอฟต์แวร์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เพื่ออธิบายถึง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ความต้องการด้านซอฟต์แวร์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เพื่ออธิบายถึง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วิเคราะห์ความ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61052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ความต้องการทางด้านงานธุรกิจ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Domain Requirement)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286000"/>
            <a:ext cx="11266714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ตัวอย่าง: ระบบห้องสมุด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ความต้องการเชิงโดเมน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Domain Requirements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lvl="1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จะ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มีส่วนติดต่อผู้ใช้ที่เป็นมาตรฐานเชื่อมไปยังฐานข้อมูลทั้งหมดที่อาศัยมาตรฐาน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Z39.50</a:t>
            </a:r>
          </a:p>
          <a:p>
            <a:pPr lvl="1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เนื่องจากข้อจ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ำ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กัด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ทางด้านลิขสิทธิ์ เอกสารบางอย่างต้องถูกลบออกทันทีที่ส่งไปถึงปลายทาง ซึ่งจะขึ้นอยู่กับความต้องการของผู้ใช้ด้วยว่า จะให้พิมพ์ที่ฝั่ง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Server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มือแบบ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Local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หรือจะพิมพ์ที่เครื่องพิมพ์ผ่านเครือข่าย</a:t>
            </a:r>
          </a:p>
        </p:txBody>
      </p:sp>
    </p:spTree>
    <p:extLst>
      <p:ext uri="{BB962C8B-B14F-4D97-AF65-F5344CB8AC3E}">
        <p14:creationId xmlns:p14="http://schemas.microsoft.com/office/powerpoint/2010/main" val="1259438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 ความ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ต้องการของผู้ใช้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(User Requirement)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11600"/>
          </a:xfrm>
        </p:spPr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เป็นความต้องการที่มีต่อระบบซึ่งระบุโดยผู้ใช้ระบบ โดยจะอธิบายทั้งส่วนที่เป็นหน้าที่หลัก และส่วนที่ไม่ใช้หน้าที่หลักของระบบ ด้วยภาษาที่ผู้ใช้อ่านแล้วเข้าใจง่าย ไม่ควรใช้คำศัพท์เทคนิคมากเกินไป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ดังนั้น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การเขียนข้อกำหนดความต้องการของผู้ใช้ จะต้องใช้ภาษาที่เข้าใจง่าย อาจใช้แผนภาพเพื่อแสดงรายละเอียด ในระดับที่ผู้ใช้พอจะเข้าใจได้ หรืออธิบายในลักษณะของตารางหรือแบบฟอร์มง่ายๆ อย่างไรก็ตามอาจเกิด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 ดังนี้ 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68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ต้องการของผู้ใช้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(User Requirement)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3529" y="2188026"/>
            <a:ext cx="11332027" cy="375012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ขาด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ความชัดเจน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สามารถจำแนกประเภทของความต้องการได้อย่างชัดเจน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บางครั้ง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ความต้องการมีจุดประสงค์เดียวกัน แต่เขียนออกมาในประโยคที่ต่างกัน</a:t>
            </a:r>
          </a:p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จากปัญหาที่เกิดขึ้น การจัดทำเอกสารความต้องการต้องมีการแยกรายละเอียด ความต้องการของระบบออกจากผู้ใช้ เพื่อหลีกเลี่ยงความรู้สึกต่อต้าน ควรมีหลักปฏิบัติดังนี้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มาตรฐานของรูปแบบเอกสาร 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จำแนก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ความจำเป็นของความต้องการ โดยจำแนกเป็น ความต้องการที่จำเป็น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Mandatory Requirement) 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ต้อง)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และความต้องการที่ปรารถนา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Desirable Requirement) </a:t>
            </a: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ควร)</a:t>
            </a:r>
          </a:p>
        </p:txBody>
      </p:sp>
    </p:spTree>
    <p:extLst>
      <p:ext uri="{BB962C8B-B14F-4D97-AF65-F5344CB8AC3E}">
        <p14:creationId xmlns:p14="http://schemas.microsoft.com/office/powerpoint/2010/main" val="369840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Requirement)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เป็นวัตถุดิบ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สำคัญ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ในการพัฒนาระบบหรือการผลิต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 เพื่อ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ใช้เป็นข้อกำหนดถึงหน้าที่และรายละเอียดต่างๆ ที่ระบบหรือซอฟต์แวร์จำต้องมี รวมถึงข้อจำกัดในการทำงานของระบบ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หรือซอฟต์แวร์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วิศวกรจะต้องเก็บรวบรวมข้อมูลจากลูกค้าหรือผู้ใช้ แล้วมาจำแนกความต้องการในด้านต่างๆ ถ้าซอฟต์แวร์ไม่สามารถตอบสนองความต้องการที่แท้จริงได้ อาจไม่ได้รับความนิยมหรือไม่ได้รับความพึงพอใจจากลูกค้า</a:t>
            </a: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ต้องการมีรายละเอียดต่างกันไป เริ่มตั้งแต่เป็นเอกสารฉบับย่อ ไปจนถึงลงรายละเอียดในระดับสูตรทางการ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คำนวณ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500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Level)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ของความต้องการด้านซอฟต์แวร์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ความต้องการของลูกค้าหรือผู้ใช้เป็นตัวกำหนดฟังก์ชันการทำงาน รูปลักษณ์ ความสามารถ และรายละเอียด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 ๆ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ของระบบหรือ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 จำแนก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2 ระดับดังนี้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ต้องการของลูกค้า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User Requirement) </a:t>
            </a:r>
            <a:endParaRPr lang="th-TH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ความต้องการด้านระบบ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System Requirement) 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8483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ความต้องการของลูกค้า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User Requirement)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เป็นความต้องการที่มีต่อระบบซึ่งระบุโดยผู้ใช้ระบบ โดยจะอธิบายทั้งส่วนที่เป็นหน้าที่หลัก และส่วนที่ไม่ใช้หน้าที่หลักของระบบ โดยแสดงออกมาในรูปแบบเอกสารที่ใช้ภาษาธรรมชาติที่เข้าใจง่าย ที่แสดงถึงความคาดหวังในการบริการ หรือการทางานที่จะได้รับจากระบบและเงื่อนไขที่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ต้องทำตาม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510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ความต้องการด้านระบบ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System Requirement)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ฟังก์ชัน และบริการต่างๆ ที่ระบบจะต้องมี ความต้องการด้านระบบเป็นความต้องการที่ได้จากการวิเคราะห์ข้อมูลความต้องการของผู้ใช้มาแล้ว เป็นข้อมูลที่มี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ข้อกำหนด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ความต้องการด้านระบบ ควรใช้ภาษาธรรมชาติหรือภาษาที่เข้าใจง่าย</a:t>
            </a:r>
          </a:p>
        </p:txBody>
      </p:sp>
    </p:spTree>
    <p:extLst>
      <p:ext uri="{BB962C8B-B14F-4D97-AF65-F5344CB8AC3E}">
        <p14:creationId xmlns:p14="http://schemas.microsoft.com/office/powerpoint/2010/main" val="313923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ตัวอย่าง: ระบบห้องสมุด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06186" y="2334984"/>
            <a:ext cx="11217728" cy="44577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นิยามความต้องการของผู้ใช้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User requirements definition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ระบบต้องเตรียม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วิธีการนำเสนอ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และการเข้าถึงแฟ้มข้อมูลภายนอกที่สร้างโดยเครื่องมืออื่นๆ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spcBef>
                <a:spcPts val="0"/>
              </a:spcBef>
            </a:pP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ข้อกำหนด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ความต้องการของระบบ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System requirements specification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ควรมีกา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รอำนวยความ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สะดวกใน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ประเภทของแฟ้มข้อมูลภายนอกให้แก่ลูกค้า</a:t>
            </a:r>
          </a:p>
          <a:p>
            <a:pPr lvl="1">
              <a:spcBef>
                <a:spcPts val="0"/>
              </a:spcBef>
            </a:pP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แฟ้มข้อมูล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ภายนอกแต่ละประเภทอาจมีเครื่องมือที่เกี่ยวข้องซึ่งอาจถูกประยุกต์ใช้กับแฟ้มข้อมูลได้</a:t>
            </a:r>
          </a:p>
          <a:p>
            <a:pPr lvl="1">
              <a:spcBef>
                <a:spcPts val="0"/>
              </a:spcBef>
            </a:pP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แฟ้มข้อมูล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ภายนอกแต่ละประเภทอาจถู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กนำเสนอ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เป็นรูปไอคอนเฉพาะบนส่วนแสดงผลของผู้ใช้</a:t>
            </a:r>
          </a:p>
          <a:p>
            <a:pPr lvl="1">
              <a:spcBef>
                <a:spcPts val="0"/>
              </a:spcBef>
            </a:pP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การอำนวยความ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สะดวกควรถูกจัดเตรียมเอาไว้เป็นไอคอนกา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รนำเสนอ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ประเภทแฟ้มข้อมูลภายนอก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ให้กำหนด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โดยผู้ใช้</a:t>
            </a:r>
          </a:p>
          <a:p>
            <a:pPr lvl="1">
              <a:spcBef>
                <a:spcPts val="0"/>
              </a:spcBef>
            </a:pP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ผู้ใช้เลือกไอคอนแฟ้มข้อมูลภายนอก ผลของการเลือกจะเป็นการใช้เครื่องมือที่เกี่ยวข้องกับประเภทของ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แฟ้มข้อมูล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5555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Category)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ของความต้องการด้าน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ซอฟต์แวร์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ความต้องการด้านซอฟต์แวร์ แบ่งออกเป็น 3 ประเภท คือ</a:t>
            </a:r>
          </a:p>
          <a:p>
            <a:pPr marL="971550" lvl="1" indent="-514350">
              <a:buFont typeface="+mj-lt"/>
              <a:buAutoNum type="arabicPeriod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ต้องการที่เป็นหน้าที่หลัก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Requirement)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ความต้องการที่ไม่ใช่หน้าที่หลัก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Non-Functional Requirement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ความต้องการจากปัจจัยภายนอก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External Requirement) 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18670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ความต้องการที่เป็นหน้าที่หลัก (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Functional Requirement)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04157" y="2318657"/>
            <a:ext cx="11103429" cy="45393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เป็นความ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ต้องการให้ซอฟต์แวร์ทำหน้าที่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ใด ๆ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ตามที่กำหนดไว้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เป็นสิ่งที่ซอฟต์แวร์ควรจะทำเป็นหน้าที่หลักในการทำงาน หรือเป็นบริการที่ซอฟต์แวร์ควรมี ยกตัวอย่าง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ระบบทะเบียน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สามารถตรวจสอบผลการเรียนและสภาพนักศึกษาได้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สามารถลงทะเบียนและทำการเพิกถอนรายวิชาได้ 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สามารถตรวจสอลกลุ่มนักศึกษาในรายวิชาที่เป็นผู้สอนได้ 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สามารถตรวจสอบผลการเรียนของนักศึกษาในรายวิชาของตน หลังจากส่งผลการเรียน</a:t>
            </a:r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ไป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ยัง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ผ่ายทะเบียนแล้ว เพื่อดูความถูกต้อง 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และนักศึกษาสามารถติดตามเอกสารคำร้องต่างๆ ที่ยื่นต่อฝ่ายทะเบียนได้</a:t>
            </a:r>
          </a:p>
          <a:p>
            <a:pPr lvl="1"/>
            <a:r>
              <a:rPr lang="th-TH" sz="3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เจ้าหน้าที่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ฝ่ายทะเบียนสามารถ เพิ่ม ลบ และแก้ไข ข้อมูลต่างๆ ในระบบตามหน้าที่ได้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4662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อิออนสำหรับห้องประชุม">
  <a:themeElements>
    <a:clrScheme name="อิออนสำหรับห้องประชุม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อิออนสำหรับห้องประชุม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ิออนสำหรับห้องประชุม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332</TotalTime>
  <Words>1589</Words>
  <Application>Microsoft Office PowerPoint</Application>
  <PresentationFormat>แบบจอกว้าง</PresentationFormat>
  <Paragraphs>103</Paragraphs>
  <Slides>22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22</vt:i4>
      </vt:variant>
    </vt:vector>
  </HeadingPairs>
  <TitlesOfParts>
    <vt:vector size="29" baseType="lpstr">
      <vt:lpstr>Angsana New</vt:lpstr>
      <vt:lpstr>Arial</vt:lpstr>
      <vt:lpstr>Century Gothic</vt:lpstr>
      <vt:lpstr>Cordia New</vt:lpstr>
      <vt:lpstr>TH SarabunPSK</vt:lpstr>
      <vt:lpstr>Wingdings 3</vt:lpstr>
      <vt:lpstr>อิออนสำหรับห้องประชุม</vt:lpstr>
      <vt:lpstr>ความต้องการด้านซอฟต์แวร์ (Software Requirement)</vt:lpstr>
      <vt:lpstr>วัตถุประสงค์</vt:lpstr>
      <vt:lpstr>ความต้องการ (Requirement) </vt:lpstr>
      <vt:lpstr>ระดับ (Level) ของความต้องการด้านซอฟต์แวร์</vt:lpstr>
      <vt:lpstr>ความต้องการของลูกค้า (User Requirement) </vt:lpstr>
      <vt:lpstr>ความต้องการด้านระบบ (System Requirement) </vt:lpstr>
      <vt:lpstr>ตัวอย่าง: ระบบห้องสมุดมหาวิทยาลัย</vt:lpstr>
      <vt:lpstr>ประเภท (Category) ของความต้องการด้านซอฟต์แวร์</vt:lpstr>
      <vt:lpstr>ความต้องการที่เป็นหน้าที่หลัก (Functional Requirement) </vt:lpstr>
      <vt:lpstr>ความต้องการที่เป็นหน้าที่หลัก (Functional Requirement) </vt:lpstr>
      <vt:lpstr>ตัวอย่าง: ระบบห้องสมุดมหาวิทยาลัย</vt:lpstr>
      <vt:lpstr>ความต้องการที่ไม่ใช่หน้าที่หลัก (Non-Functional Requirement) </vt:lpstr>
      <vt:lpstr>ความต้องการที่ไม่ใช่หน้าที่หลัก (Non-Functional Requirement) </vt:lpstr>
      <vt:lpstr>ความต้องการด้านผลิตภัณฑ์ (Product Requirement) </vt:lpstr>
      <vt:lpstr>ความต้องการขององค์กร (Organizational Requirement) </vt:lpstr>
      <vt:lpstr>ความต้องการจากปัจจัยภายนอก (External Requirement) </vt:lpstr>
      <vt:lpstr>ความต้องการที่ไม่ใช่หน้าที่หลัก (Non-Functional Requirement) </vt:lpstr>
      <vt:lpstr>ความต้องการที่ไม่ใช่หน้าที่หลัก (Non-Functional Requirement)  ตัวอย่าง: ระบบห้องสมุดมหาวิทยาลัย  </vt:lpstr>
      <vt:lpstr>ความต้องการทางด้านงานธุรกิจ (Domain Requirement) </vt:lpstr>
      <vt:lpstr>ความต้องการทางด้านงานธุรกิจ (Domain Requirement) </vt:lpstr>
      <vt:lpstr>สรุป ความต้องการของผู้ใช้ (User Requirement)</vt:lpstr>
      <vt:lpstr>สรุป ความต้องการของผู้ใช้ (User Requirement)</vt:lpstr>
    </vt:vector>
  </TitlesOfParts>
  <Company>www.easyosteam.com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ความต้องการด้านซอฟต์แวร์ (Software Requirement)</dc:title>
  <dc:creator>Mr.KKD</dc:creator>
  <cp:lastModifiedBy>Mr.KKD</cp:lastModifiedBy>
  <cp:revision>21</cp:revision>
  <dcterms:created xsi:type="dcterms:W3CDTF">2019-08-25T15:52:34Z</dcterms:created>
  <dcterms:modified xsi:type="dcterms:W3CDTF">2019-08-28T17:15:45Z</dcterms:modified>
</cp:coreProperties>
</file>